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82" r:id="rId2"/>
    <p:sldId id="281" r:id="rId3"/>
    <p:sldId id="257" r:id="rId4"/>
    <p:sldId id="283" r:id="rId5"/>
    <p:sldId id="284" r:id="rId6"/>
    <p:sldId id="286" r:id="rId7"/>
    <p:sldId id="285" r:id="rId8"/>
    <p:sldId id="287" r:id="rId9"/>
    <p:sldId id="28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647D250-CA57-4FB8-B0A3-962B5E215BD6}">
          <p14:sldIdLst>
            <p14:sldId id="282"/>
            <p14:sldId id="281"/>
            <p14:sldId id="257"/>
            <p14:sldId id="283"/>
            <p14:sldId id="284"/>
            <p14:sldId id="286"/>
            <p14:sldId id="285"/>
            <p14:sldId id="287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ngkang Xu" initials="Xuyk" lastIdx="1" clrIdx="0">
    <p:extLst>
      <p:ext uri="{19B8F6BF-5375-455C-9EA6-DF929625EA0E}">
        <p15:presenceInfo xmlns:p15="http://schemas.microsoft.com/office/powerpoint/2012/main" userId="850327fd99e2f0f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53" autoAdjust="0"/>
    <p:restoredTop sz="94660"/>
  </p:normalViewPr>
  <p:slideViewPr>
    <p:cSldViewPr snapToGrid="0">
      <p:cViewPr varScale="1">
        <p:scale>
          <a:sx n="90" d="100"/>
          <a:sy n="90" d="100"/>
        </p:scale>
        <p:origin x="79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7F5CD-70B2-4F57-AA79-BF417EAEB7C7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7A9EF-5CFD-4192-9CE9-935411131D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497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t>1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t>2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2560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4459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384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43453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1855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9181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6318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4B87D3-0894-83D8-BF32-8241523065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92E48A3-7F3F-7F6C-A517-EE0DF0568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346F29-A651-4989-87D2-F268D31DB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BB158B-ECF4-9CF0-DCB3-3D4279C1A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B929C6-C6B4-15F4-46D9-E2BCD2A94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038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419CC2-F6D5-2680-9A6F-DCE2F796C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404E153-CEC1-34A1-B762-BF76EA7D4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B791B7-9BC1-7534-2934-A8A470D50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2F9AB2-B865-3599-1BC6-F606B3DD8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03EA89-9793-16A6-225B-00EC370BC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055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4E11A3A-23D9-65E7-7182-25154AEEC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B5F434E-260E-ACC6-43AD-D46BB8B5F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30E857-DE1A-0598-A1A1-973BF3B6C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615074-D790-A7E9-E8F7-1F873CA40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BF7A0C-EF20-B739-6A6E-F4D91EFCE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27469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550089" y="863157"/>
            <a:ext cx="1031862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1378908" y="-1612"/>
            <a:ext cx="167082" cy="87473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grpSp>
        <p:nvGrpSpPr>
          <p:cNvPr id="56" name="组合 55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47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54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51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45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6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43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4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40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7818" y="347339"/>
            <a:ext cx="1969223" cy="432990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1366474" y="-17822"/>
            <a:ext cx="0" cy="107941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>
            <a:off x="11155416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645238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2-首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-矩形 7"/>
          <p:cNvSpPr/>
          <p:nvPr userDrawn="1">
            <p:custDataLst>
              <p:tags r:id="rId1"/>
            </p:custDataLst>
          </p:nvPr>
        </p:nvSpPr>
        <p:spPr>
          <a:xfrm>
            <a:off x="11373037" y="1"/>
            <a:ext cx="818963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137938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137303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2610651" y="161103"/>
            <a:ext cx="6791691" cy="6535792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504950"/>
            <a:ext cx="121920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sx="101000" sy="101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1" name="任意多边形: 形状 30"/>
          <p:cNvSpPr/>
          <p:nvPr userDrawn="1"/>
        </p:nvSpPr>
        <p:spPr>
          <a:xfrm flipV="1">
            <a:off x="5143364" y="3786901"/>
            <a:ext cx="6236023" cy="193259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-1" fmla="*/ 0 w 6415214"/>
              <a:gd name="connsiteY0-2" fmla="*/ 171407 h 262847"/>
              <a:gd name="connsiteX1-3" fmla="*/ 6415214 w 6415214"/>
              <a:gd name="connsiteY1-4" fmla="*/ 171407 h 262847"/>
              <a:gd name="connsiteX2-5" fmla="*/ 6415214 w 6415214"/>
              <a:gd name="connsiteY2-6" fmla="*/ 100390 h 262847"/>
              <a:gd name="connsiteX3-7" fmla="*/ 511261 w 6415214"/>
              <a:gd name="connsiteY3-8" fmla="*/ 100390 h 262847"/>
              <a:gd name="connsiteX4-9" fmla="*/ 229919 w 6415214"/>
              <a:gd name="connsiteY4-10" fmla="*/ 0 h 262847"/>
              <a:gd name="connsiteX5-11" fmla="*/ 229919 w 6415214"/>
              <a:gd name="connsiteY5-12" fmla="*/ 100390 h 262847"/>
              <a:gd name="connsiteX6-13" fmla="*/ 0 w 6415214"/>
              <a:gd name="connsiteY6-14" fmla="*/ 100390 h 262847"/>
              <a:gd name="connsiteX7" fmla="*/ 91440 w 6415214"/>
              <a:gd name="connsiteY7" fmla="*/ 262847 h 262847"/>
              <a:gd name="connsiteX0-15" fmla="*/ 0 w 6415214"/>
              <a:gd name="connsiteY0-16" fmla="*/ 171407 h 171407"/>
              <a:gd name="connsiteX1-17" fmla="*/ 6415214 w 6415214"/>
              <a:gd name="connsiteY1-18" fmla="*/ 171407 h 171407"/>
              <a:gd name="connsiteX2-19" fmla="*/ 6415214 w 6415214"/>
              <a:gd name="connsiteY2-20" fmla="*/ 100390 h 171407"/>
              <a:gd name="connsiteX3-21" fmla="*/ 511261 w 6415214"/>
              <a:gd name="connsiteY3-22" fmla="*/ 100390 h 171407"/>
              <a:gd name="connsiteX4-23" fmla="*/ 229919 w 6415214"/>
              <a:gd name="connsiteY4-24" fmla="*/ 0 h 171407"/>
              <a:gd name="connsiteX5-25" fmla="*/ 229919 w 6415214"/>
              <a:gd name="connsiteY5-26" fmla="*/ 100390 h 171407"/>
              <a:gd name="connsiteX6-27" fmla="*/ 0 w 6415214"/>
              <a:gd name="connsiteY6-28" fmla="*/ 100390 h 171407"/>
              <a:gd name="connsiteX0-29" fmla="*/ 0 w 6415214"/>
              <a:gd name="connsiteY0-30" fmla="*/ 171407 h 171407"/>
              <a:gd name="connsiteX1-31" fmla="*/ 6415214 w 6415214"/>
              <a:gd name="connsiteY1-32" fmla="*/ 100390 h 171407"/>
              <a:gd name="connsiteX2-33" fmla="*/ 511261 w 6415214"/>
              <a:gd name="connsiteY2-34" fmla="*/ 100390 h 171407"/>
              <a:gd name="connsiteX3-35" fmla="*/ 229919 w 6415214"/>
              <a:gd name="connsiteY3-36" fmla="*/ 0 h 171407"/>
              <a:gd name="connsiteX4-37" fmla="*/ 229919 w 6415214"/>
              <a:gd name="connsiteY4-38" fmla="*/ 100390 h 171407"/>
              <a:gd name="connsiteX5-39" fmla="*/ 0 w 6415214"/>
              <a:gd name="connsiteY5-40" fmla="*/ 100390 h 171407"/>
              <a:gd name="connsiteX0-41" fmla="*/ 6415214 w 6415214"/>
              <a:gd name="connsiteY0-42" fmla="*/ 100390 h 100390"/>
              <a:gd name="connsiteX1-43" fmla="*/ 511261 w 6415214"/>
              <a:gd name="connsiteY1-44" fmla="*/ 100390 h 100390"/>
              <a:gd name="connsiteX2-45" fmla="*/ 229919 w 6415214"/>
              <a:gd name="connsiteY2-46" fmla="*/ 0 h 100390"/>
              <a:gd name="connsiteX3-47" fmla="*/ 229919 w 6415214"/>
              <a:gd name="connsiteY3-48" fmla="*/ 100390 h 100390"/>
              <a:gd name="connsiteX4-49" fmla="*/ 0 w 6415214"/>
              <a:gd name="connsiteY4-50" fmla="*/ 100390 h 100390"/>
              <a:gd name="connsiteX0-51" fmla="*/ 6415214 w 6415214"/>
              <a:gd name="connsiteY0-52" fmla="*/ 195640 h 195640"/>
              <a:gd name="connsiteX1-53" fmla="*/ 511261 w 6415214"/>
              <a:gd name="connsiteY1-54" fmla="*/ 195640 h 195640"/>
              <a:gd name="connsiteX2-55" fmla="*/ 227538 w 6415214"/>
              <a:gd name="connsiteY2-56" fmla="*/ 0 h 195640"/>
              <a:gd name="connsiteX3-57" fmla="*/ 229919 w 6415214"/>
              <a:gd name="connsiteY3-58" fmla="*/ 195640 h 195640"/>
              <a:gd name="connsiteX4-59" fmla="*/ 0 w 6415214"/>
              <a:gd name="connsiteY4-60" fmla="*/ 195640 h 195640"/>
              <a:gd name="connsiteX0-61" fmla="*/ 6415214 w 6415214"/>
              <a:gd name="connsiteY0-62" fmla="*/ 193259 h 193259"/>
              <a:gd name="connsiteX1-63" fmla="*/ 511261 w 6415214"/>
              <a:gd name="connsiteY1-64" fmla="*/ 193259 h 193259"/>
              <a:gd name="connsiteX2-65" fmla="*/ 232301 w 6415214"/>
              <a:gd name="connsiteY2-66" fmla="*/ 0 h 193259"/>
              <a:gd name="connsiteX3-67" fmla="*/ 229919 w 6415214"/>
              <a:gd name="connsiteY3-68" fmla="*/ 193259 h 193259"/>
              <a:gd name="connsiteX4-69" fmla="*/ 0 w 6415214"/>
              <a:gd name="connsiteY4-70" fmla="*/ 193259 h 19325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标题 47"/>
          <p:cNvSpPr>
            <a:spLocks noGrp="1"/>
          </p:cNvSpPr>
          <p:nvPr>
            <p:ph type="title" hasCustomPrompt="1"/>
          </p:nvPr>
        </p:nvSpPr>
        <p:spPr>
          <a:xfrm>
            <a:off x="5113420" y="2558484"/>
            <a:ext cx="6236023" cy="120032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>
              <a:lnSpc>
                <a:spcPct val="100000"/>
              </a:lnSpc>
              <a:defRPr lang="zh-CN" altLang="en-US" sz="3600" b="1" spc="100" dirty="0">
                <a:latin typeface="+mn-ea"/>
                <a:ea typeface="+mn-ea"/>
                <a:cs typeface="+mn-ea"/>
              </a:defRPr>
            </a:lvl1pPr>
          </a:lstStyle>
          <a:p>
            <a:pPr marL="0" lvl="0"/>
            <a:r>
              <a:rPr lang="zh-CN" altLang="en-US" dirty="0"/>
              <a:t>请在此输入标题</a:t>
            </a:r>
            <a:br>
              <a:rPr lang="zh-CN" altLang="en-US" dirty="0"/>
            </a:br>
            <a:r>
              <a:rPr lang="zh-CN" altLang="en-US" dirty="0"/>
              <a:t>尽量回车保证标题为两行</a:t>
            </a:r>
          </a:p>
        </p:txBody>
      </p:sp>
      <p:sp>
        <p:nvSpPr>
          <p:cNvPr id="60" name="文本占位符 87"/>
          <p:cNvSpPr>
            <a:spLocks noGrp="1"/>
          </p:cNvSpPr>
          <p:nvPr>
            <p:ph type="body" sz="quarter" idx="13" hasCustomPrompt="1"/>
          </p:nvPr>
        </p:nvSpPr>
        <p:spPr>
          <a:xfrm>
            <a:off x="5137014" y="2329801"/>
            <a:ext cx="5154585" cy="2585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marL="228600" lvl="0" indent="-228600"/>
            <a:r>
              <a:rPr lang="zh-CN" altLang="en-US" dirty="0"/>
              <a:t>请在此输入你的副标题</a:t>
            </a:r>
          </a:p>
        </p:txBody>
      </p:sp>
      <p:sp>
        <p:nvSpPr>
          <p:cNvPr id="38" name="文本占位符 53"/>
          <p:cNvSpPr>
            <a:spLocks noGrp="1"/>
          </p:cNvSpPr>
          <p:nvPr>
            <p:ph type="body" sz="quarter" idx="16" hasCustomPrompt="1"/>
          </p:nvPr>
        </p:nvSpPr>
        <p:spPr>
          <a:xfrm>
            <a:off x="5143364" y="4198880"/>
            <a:ext cx="4065361" cy="344710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指导教师： </a:t>
            </a:r>
            <a:r>
              <a:rPr lang="en-US" altLang="zh-CN" dirty="0"/>
              <a:t>XXX	</a:t>
            </a:r>
            <a:r>
              <a:rPr lang="zh-CN" altLang="en-US" dirty="0"/>
              <a:t>答辩学生： 芃苇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1111261" y="2359437"/>
            <a:ext cx="2855386" cy="216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96607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2289050"/>
            <a:ext cx="12192001" cy="1968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 t="15558" b="38705"/>
          <a:stretch>
            <a:fillRect/>
          </a:stretch>
        </p:blipFill>
        <p:spPr>
          <a:xfrm>
            <a:off x="1" y="0"/>
            <a:ext cx="12192000" cy="2290219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-1" y="-7884"/>
            <a:ext cx="12192001" cy="229810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024353" y="841210"/>
            <a:ext cx="2143294" cy="599913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>
            <a:off x="-81481" y="2289050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754124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BB0D75-4118-5431-D253-D4549901D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05C48C-8CA8-77A9-822B-013389052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BC31A2-0BB4-BAC9-DAB5-90A9C9AE8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33B922-400C-5E95-A805-CD89B9F73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CD9565-1B1D-0C31-7882-A71F7671B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625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A19C1B-33C0-2C44-8F36-59F1FADB8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E4EFBE-8D27-DDA0-13CF-73763CA93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880168-6333-5155-ABCB-C0644880E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C6523B-40DC-61F2-D8FB-34CF0A4B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C0EFD1-A298-B7AE-025C-313B492E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8513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168052-9A72-2E53-D7A5-64C11D6F1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0BB4B3-1492-3639-5314-11F66638A6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19D44D-339F-9335-BE31-E907FFAEA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397283-2118-9415-9F48-B355C97CC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7E15E55-2B85-AAD4-6B76-FC0640602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1C0E74-5131-F1AA-73FA-41D20E5A3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0064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C4E58E-CC69-4835-454A-2C5460B8F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7A9142-34A5-3A1F-3D46-6E8E56D91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992FC3-078E-2A74-8B3C-230D957C20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8485D39-8E29-08F0-27C4-29A12A2C95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361294F-6D72-1493-D784-54E4FEADAB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68EC225-9984-B3FB-8A8B-E727A3F41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591A0AB-3A43-6B75-5EE3-332CCB85C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D871B14-F9F1-EFFE-A54B-724DC28E3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389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EF159A-A4BD-DDE4-EE72-75621F324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2559468-D9BA-78BD-ACBB-182CEEBD9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D5458F-4238-9383-4F54-E7967A25F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EF7206C-D1C0-9379-17D3-A0AF6A5A0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314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4B2A014-77F0-0EEE-7D1D-A28C08C4B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017A2A4-C2B3-DEEC-6064-03646B6F2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B1221E-79C9-C9D9-82BC-59BC0F4B7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2029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09C59F-9EB3-03A9-0053-B81C27AD1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9024F5-B093-A0EF-06D0-F0AAA5223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C0984D5-B7FE-8A3C-D261-6A613D69B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EFDE85-69F8-7EE4-37AB-C18D1AAA2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C3EF87-537F-5912-BC49-6ED58A494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F3E012-CAC3-0765-6705-8D5B3C10C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22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41DDC8-15FA-6DF7-C0E2-C6F1C3DC3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8E45E72-4447-1425-E030-766662B1A5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972CD3-F39C-EEDB-B94B-473D4EA112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18C32DC-1099-ACC9-7EF6-478D98445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CEDC13-85EF-06B7-FDA4-A8FE72C10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341664-38ED-56BE-9EF9-E02C57AC7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5524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15F6F83-1893-6F12-0AF8-C9A38D173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96A90F8-6614-3B15-9AEE-AEB63F7F2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19F951-D931-BB94-7216-B5D1414D2A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B94EF-FF38-4DFE-942D-B02399FDB52E}" type="datetimeFigureOut">
              <a:rPr lang="zh-CN" altLang="en-US" smtClean="0"/>
              <a:t>2023/10/30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6E86E1-0C65-FD39-956A-977BD695B9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7E9DCE-CF47-E383-0139-B4989778C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C8D8B-8E64-4F5D-9A07-18D9348143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702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tralytics/ultralytic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jpg"/><Relationship Id="rId4" Type="http://schemas.openxmlformats.org/officeDocument/2006/relationships/hyperlink" Target="https://github.com/lukas-blecher/LaTeX-OCR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kas-blecher/LaTeX-OCR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tiwaridipak103/Scene-Text-Recognition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5113420" y="1727488"/>
            <a:ext cx="6236023" cy="2862322"/>
          </a:xfrm>
        </p:spPr>
        <p:txBody>
          <a:bodyPr/>
          <a:lstStyle/>
          <a:p>
            <a:pPr lvl="0"/>
            <a:br>
              <a:rPr lang="zh-CN" altLang="en-US" dirty="0"/>
            </a:br>
            <a:br>
              <a:rPr lang="en-US" altLang="zh-CN" dirty="0"/>
            </a:br>
            <a:r>
              <a:rPr lang="en-US" altLang="zh-CN" dirty="0"/>
              <a:t>Latex-OCR</a:t>
            </a:r>
            <a:r>
              <a:rPr lang="zh-CN" altLang="en-US" dirty="0"/>
              <a:t>公式提取器</a:t>
            </a:r>
            <a:br>
              <a:rPr lang="en-US" altLang="zh-CN" dirty="0"/>
            </a:br>
            <a:br>
              <a:rPr lang="en-US" altLang="zh-CN" dirty="0"/>
            </a:b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>
          <a:xfrm>
            <a:off x="5137014" y="2329801"/>
            <a:ext cx="5154585" cy="257175"/>
          </a:xfrm>
        </p:spPr>
        <p:txBody>
          <a:bodyPr/>
          <a:lstStyle/>
          <a:p>
            <a:r>
              <a:rPr lang="en-US" altLang="zh-CN" dirty="0"/>
              <a:t>Latex-OCR formula extractor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5143364" y="4196059"/>
            <a:ext cx="4065361" cy="350352"/>
          </a:xfrm>
        </p:spPr>
        <p:txBody>
          <a:bodyPr/>
          <a:lstStyle/>
          <a:p>
            <a:r>
              <a:rPr lang="zh-CN" altLang="en-US" dirty="0"/>
              <a:t>时间：</a:t>
            </a:r>
            <a:r>
              <a:rPr lang="en-US" altLang="zh-CN" dirty="0"/>
              <a:t>2023.11.05</a:t>
            </a:r>
          </a:p>
        </p:txBody>
      </p:sp>
    </p:spTree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6640505" y="3429000"/>
            <a:ext cx="5844097" cy="511814"/>
            <a:chOff x="5181690" y="2820871"/>
            <a:chExt cx="6290318" cy="550893"/>
          </a:xfrm>
        </p:grpSpPr>
        <p:sp>
          <p:nvSpPr>
            <p:cNvPr id="4" name="椭圆 3"/>
            <p:cNvSpPr/>
            <p:nvPr/>
          </p:nvSpPr>
          <p:spPr>
            <a:xfrm>
              <a:off x="5181690" y="2820871"/>
              <a:ext cx="550893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latin typeface="Century Gothic" panose="020B0502020202020204" pitchFamily="34" charset="0"/>
                </a:rPr>
                <a:t>1</a:t>
              </a:r>
              <a:endParaRPr lang="zh-CN" altLang="en-US" sz="2400" dirty="0">
                <a:latin typeface="Century Gothic" panose="020B050202020202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025662" y="2880873"/>
              <a:ext cx="5446346" cy="3971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>
                <a:defRPr sz="2400" spc="300">
                  <a:latin typeface="+mj-ea"/>
                  <a:ea typeface="+mj-ea"/>
                </a:defRPr>
              </a:lvl1pPr>
            </a:lstStyle>
            <a:p>
              <a:r>
                <a:rPr lang="zh-CN" altLang="en-US" dirty="0"/>
                <a:t>使用场景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640505" y="4092117"/>
            <a:ext cx="5844097" cy="511814"/>
            <a:chOff x="5181690" y="3693789"/>
            <a:chExt cx="6290317" cy="550893"/>
          </a:xfrm>
        </p:grpSpPr>
        <p:sp>
          <p:nvSpPr>
            <p:cNvPr id="5" name="椭圆 4"/>
            <p:cNvSpPr/>
            <p:nvPr/>
          </p:nvSpPr>
          <p:spPr>
            <a:xfrm>
              <a:off x="5181690" y="3693789"/>
              <a:ext cx="550893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latin typeface="Century Gothic" panose="020B0502020202020204" pitchFamily="34" charset="0"/>
                </a:rPr>
                <a:t>2</a:t>
              </a:r>
              <a:endParaRPr lang="zh-CN" altLang="en-US" sz="2400" dirty="0">
                <a:latin typeface="Century Gothic" panose="020B0502020202020204" pitchFamily="34" charset="0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025662" y="3748369"/>
              <a:ext cx="5446345" cy="3971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2400" spc="300" dirty="0">
                  <a:latin typeface="+mj-ea"/>
                  <a:ea typeface="+mj-ea"/>
                </a:rPr>
                <a:t>基本流程与原理</a:t>
              </a:r>
              <a:endParaRPr sz="2400" spc="300" dirty="0">
                <a:latin typeface="+mj-ea"/>
                <a:ea typeface="+mj-ea"/>
              </a:endParaRPr>
            </a:p>
          </p:txBody>
        </p:sp>
      </p:grpSp>
      <p:sp>
        <p:nvSpPr>
          <p:cNvPr id="23" name="文本占位符 5"/>
          <p:cNvSpPr txBox="1"/>
          <p:nvPr/>
        </p:nvSpPr>
        <p:spPr>
          <a:xfrm>
            <a:off x="1678166" y="3775845"/>
            <a:ext cx="2762739" cy="9143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None/>
              <a:defRPr sz="6000" b="1" kern="12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目录</a:t>
            </a:r>
          </a:p>
        </p:txBody>
      </p:sp>
      <p:sp>
        <p:nvSpPr>
          <p:cNvPr id="24" name="文本占位符 8"/>
          <p:cNvSpPr txBox="1"/>
          <p:nvPr/>
        </p:nvSpPr>
        <p:spPr>
          <a:xfrm>
            <a:off x="2063073" y="4793977"/>
            <a:ext cx="1992924" cy="3608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Tx/>
              <a:buNone/>
              <a:defRPr sz="2000" b="0" kern="1200" baseline="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CONTENTS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2767873" y="5369423"/>
            <a:ext cx="583324" cy="617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6640505" y="4755235"/>
            <a:ext cx="5844097" cy="511814"/>
            <a:chOff x="5181690" y="3693789"/>
            <a:chExt cx="6290318" cy="550893"/>
          </a:xfrm>
        </p:grpSpPr>
        <p:sp>
          <p:nvSpPr>
            <p:cNvPr id="11" name="椭圆 10"/>
            <p:cNvSpPr/>
            <p:nvPr>
              <p:custDataLst>
                <p:tags r:id="rId1"/>
              </p:custDataLst>
            </p:nvPr>
          </p:nvSpPr>
          <p:spPr>
            <a:xfrm>
              <a:off x="5181690" y="3693789"/>
              <a:ext cx="550893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latin typeface="Century Gothic" panose="020B0502020202020204" pitchFamily="34" charset="0"/>
                </a:rPr>
                <a:t>3</a:t>
              </a:r>
            </a:p>
          </p:txBody>
        </p:sp>
        <p:sp>
          <p:nvSpPr>
            <p:cNvPr id="13" name="文本框 12"/>
            <p:cNvSpPr txBox="1"/>
            <p:nvPr>
              <p:custDataLst>
                <p:tags r:id="rId2"/>
              </p:custDataLst>
            </p:nvPr>
          </p:nvSpPr>
          <p:spPr>
            <a:xfrm>
              <a:off x="6025662" y="3748369"/>
              <a:ext cx="5446346" cy="3971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2400" spc="300" dirty="0">
                  <a:latin typeface="+mj-ea"/>
                  <a:ea typeface="+mj-ea"/>
                </a:rPr>
                <a:t>效果演示</a:t>
              </a:r>
              <a:endParaRPr sz="2400" spc="300" dirty="0">
                <a:latin typeface="+mj-ea"/>
                <a:ea typeface="+mj-ea"/>
              </a:endParaRPr>
            </a:p>
          </p:txBody>
        </p:sp>
      </p:grp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zh-CN" altLang="en-US" dirty="0"/>
              <a:t>使用场景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4274F-2DFE-6A2A-0971-EFF951D84A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52" y="235111"/>
            <a:ext cx="9697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6E4D2E3-73A4-1DCB-A9E7-EEEA04DDC786}"/>
              </a:ext>
            </a:extLst>
          </p:cNvPr>
          <p:cNvCxnSpPr/>
          <p:nvPr/>
        </p:nvCxnSpPr>
        <p:spPr>
          <a:xfrm flipV="1">
            <a:off x="5501640" y="3525520"/>
            <a:ext cx="1554480" cy="12090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B13468A-DEDD-7903-8489-3644F3736F06}"/>
              </a:ext>
            </a:extLst>
          </p:cNvPr>
          <p:cNvCxnSpPr/>
          <p:nvPr/>
        </p:nvCxnSpPr>
        <p:spPr>
          <a:xfrm>
            <a:off x="7056120" y="3525520"/>
            <a:ext cx="0" cy="7975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10D475F-B6DA-FD20-253F-BB1AF14DBBDB}"/>
              </a:ext>
            </a:extLst>
          </p:cNvPr>
          <p:cNvCxnSpPr/>
          <p:nvPr/>
        </p:nvCxnSpPr>
        <p:spPr>
          <a:xfrm>
            <a:off x="7056120" y="4323080"/>
            <a:ext cx="13563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E0858444-7D37-6AD5-4545-E9DE35347325}"/>
              </a:ext>
            </a:extLst>
          </p:cNvPr>
          <p:cNvSpPr txBox="1"/>
          <p:nvPr/>
        </p:nvSpPr>
        <p:spPr>
          <a:xfrm>
            <a:off x="942755" y="1235255"/>
            <a:ext cx="239586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Markdown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是一种用来写作的轻量级「标记语言」，它用简洁的语法代替排版，而不像一般我们用的字处理软件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Word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Pages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有大量的排版、字体设置。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的说明文档就全部采用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进行编写，而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markdown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的公式记录则使用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Latex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公式的语法进行记录。学习过程中记录公式则需要手写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Latex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公式，本项目旨在简化这一书写流程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95B15B6-971E-0161-4E43-8BD7697985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202" y="1468110"/>
            <a:ext cx="8274295" cy="392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117830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zh-CN" altLang="en-US" dirty="0"/>
              <a:t>基本流程与原理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4274F-2DFE-6A2A-0971-EFF951D84A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52" y="235111"/>
            <a:ext cx="9697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6E4D2E3-73A4-1DCB-A9E7-EEEA04DDC786}"/>
              </a:ext>
            </a:extLst>
          </p:cNvPr>
          <p:cNvCxnSpPr/>
          <p:nvPr/>
        </p:nvCxnSpPr>
        <p:spPr>
          <a:xfrm flipV="1">
            <a:off x="6118940" y="6110289"/>
            <a:ext cx="1554480" cy="12090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B13468A-DEDD-7903-8489-3644F3736F06}"/>
              </a:ext>
            </a:extLst>
          </p:cNvPr>
          <p:cNvCxnSpPr/>
          <p:nvPr/>
        </p:nvCxnSpPr>
        <p:spPr>
          <a:xfrm>
            <a:off x="7673420" y="6110289"/>
            <a:ext cx="0" cy="7975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10D475F-B6DA-FD20-253F-BB1AF14DBBDB}"/>
              </a:ext>
            </a:extLst>
          </p:cNvPr>
          <p:cNvCxnSpPr/>
          <p:nvPr/>
        </p:nvCxnSpPr>
        <p:spPr>
          <a:xfrm>
            <a:off x="7673420" y="6907849"/>
            <a:ext cx="13563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630E014C-C819-D57C-A85A-311F4FF0252E}"/>
              </a:ext>
            </a:extLst>
          </p:cNvPr>
          <p:cNvSpPr/>
          <p:nvPr/>
        </p:nvSpPr>
        <p:spPr>
          <a:xfrm>
            <a:off x="2548526" y="1895786"/>
            <a:ext cx="1864242" cy="69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公式位置识别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96F336C-1392-105E-D9B7-5AAFFD05A7FB}"/>
              </a:ext>
            </a:extLst>
          </p:cNvPr>
          <p:cNvSpPr/>
          <p:nvPr/>
        </p:nvSpPr>
        <p:spPr>
          <a:xfrm>
            <a:off x="5110973" y="1895786"/>
            <a:ext cx="1864242" cy="69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Latex-OCR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1E66B4F-51F5-B31D-ABC1-37E70E1BB08B}"/>
              </a:ext>
            </a:extLst>
          </p:cNvPr>
          <p:cNvSpPr/>
          <p:nvPr/>
        </p:nvSpPr>
        <p:spPr>
          <a:xfrm>
            <a:off x="8097659" y="1895786"/>
            <a:ext cx="1864242" cy="69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Latex</a:t>
            </a:r>
            <a:r>
              <a:rPr lang="zh-CN" altLang="en-US" b="1" dirty="0">
                <a:solidFill>
                  <a:schemeClr val="tx1"/>
                </a:solidFill>
              </a:rPr>
              <a:t>公式渲染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594E45A-53CF-9B64-0F5E-5702E76EB57D}"/>
              </a:ext>
            </a:extLst>
          </p:cNvPr>
          <p:cNvSpPr/>
          <p:nvPr/>
        </p:nvSpPr>
        <p:spPr>
          <a:xfrm>
            <a:off x="5110973" y="4533790"/>
            <a:ext cx="1864242" cy="69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UI</a:t>
            </a:r>
            <a:r>
              <a:rPr lang="zh-CN" altLang="en-US" b="1" dirty="0">
                <a:solidFill>
                  <a:schemeClr val="tx1"/>
                </a:solidFill>
              </a:rPr>
              <a:t>界面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F7DBFB4-5E4A-8F16-BFEC-D64BC4613863}"/>
              </a:ext>
            </a:extLst>
          </p:cNvPr>
          <p:cNvSpPr/>
          <p:nvPr/>
        </p:nvSpPr>
        <p:spPr>
          <a:xfrm>
            <a:off x="5110973" y="3214788"/>
            <a:ext cx="1864242" cy="69702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截图功能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B0DC8D7D-9B68-ABBE-E29F-B9A1FF0DD29E}"/>
              </a:ext>
            </a:extLst>
          </p:cNvPr>
          <p:cNvCxnSpPr>
            <a:stCxn id="7" idx="0"/>
            <a:endCxn id="8" idx="2"/>
          </p:cNvCxnSpPr>
          <p:nvPr/>
        </p:nvCxnSpPr>
        <p:spPr>
          <a:xfrm flipV="1">
            <a:off x="6043094" y="3911810"/>
            <a:ext cx="0" cy="621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连接符: 肘形 26">
            <a:extLst>
              <a:ext uri="{FF2B5EF4-FFF2-40B4-BE49-F238E27FC236}">
                <a16:creationId xmlns:a16="http://schemas.microsoft.com/office/drawing/2014/main" id="{0DD52D44-DC82-C349-974C-4D23352AE3DE}"/>
              </a:ext>
            </a:extLst>
          </p:cNvPr>
          <p:cNvCxnSpPr>
            <a:stCxn id="8" idx="1"/>
            <a:endCxn id="2" idx="2"/>
          </p:cNvCxnSpPr>
          <p:nvPr/>
        </p:nvCxnSpPr>
        <p:spPr>
          <a:xfrm rot="10800000">
            <a:off x="3480647" y="2592809"/>
            <a:ext cx="1630326" cy="9704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C3A0C700-AED1-6EEC-C6C7-749836269A28}"/>
              </a:ext>
            </a:extLst>
          </p:cNvPr>
          <p:cNvCxnSpPr>
            <a:stCxn id="2" idx="3"/>
            <a:endCxn id="4" idx="1"/>
          </p:cNvCxnSpPr>
          <p:nvPr/>
        </p:nvCxnSpPr>
        <p:spPr>
          <a:xfrm>
            <a:off x="4412768" y="2244297"/>
            <a:ext cx="6982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44A560A3-9148-E852-0049-E88A7282B2D0}"/>
              </a:ext>
            </a:extLst>
          </p:cNvPr>
          <p:cNvCxnSpPr>
            <a:stCxn id="4" idx="3"/>
            <a:endCxn id="6" idx="1"/>
          </p:cNvCxnSpPr>
          <p:nvPr/>
        </p:nvCxnSpPr>
        <p:spPr>
          <a:xfrm>
            <a:off x="6975215" y="2244297"/>
            <a:ext cx="11224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连接符: 肘形 32">
            <a:extLst>
              <a:ext uri="{FF2B5EF4-FFF2-40B4-BE49-F238E27FC236}">
                <a16:creationId xmlns:a16="http://schemas.microsoft.com/office/drawing/2014/main" id="{69215E6C-1326-AE89-4C0E-8C941EA1FA8D}"/>
              </a:ext>
            </a:extLst>
          </p:cNvPr>
          <p:cNvCxnSpPr>
            <a:stCxn id="7" idx="1"/>
            <a:endCxn id="2" idx="1"/>
          </p:cNvCxnSpPr>
          <p:nvPr/>
        </p:nvCxnSpPr>
        <p:spPr>
          <a:xfrm rot="10800000">
            <a:off x="2548527" y="2244297"/>
            <a:ext cx="2562447" cy="2638004"/>
          </a:xfrm>
          <a:prstGeom prst="bentConnector3">
            <a:avLst>
              <a:gd name="adj1" fmla="val 10892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连接符: 肘形 39">
            <a:extLst>
              <a:ext uri="{FF2B5EF4-FFF2-40B4-BE49-F238E27FC236}">
                <a16:creationId xmlns:a16="http://schemas.microsoft.com/office/drawing/2014/main" id="{043C07F9-98DA-64E7-ED8E-276991A56BE2}"/>
              </a:ext>
            </a:extLst>
          </p:cNvPr>
          <p:cNvCxnSpPr>
            <a:stCxn id="7" idx="2"/>
            <a:endCxn id="4" idx="0"/>
          </p:cNvCxnSpPr>
          <p:nvPr/>
        </p:nvCxnSpPr>
        <p:spPr>
          <a:xfrm rot="5400000" flipH="1">
            <a:off x="4375581" y="3563299"/>
            <a:ext cx="3335026" cy="12700"/>
          </a:xfrm>
          <a:prstGeom prst="bentConnector5">
            <a:avLst>
              <a:gd name="adj1" fmla="val -6855"/>
              <a:gd name="adj2" fmla="val 34032559"/>
              <a:gd name="adj3" fmla="val 10685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连接符: 肘形 44">
            <a:extLst>
              <a:ext uri="{FF2B5EF4-FFF2-40B4-BE49-F238E27FC236}">
                <a16:creationId xmlns:a16="http://schemas.microsoft.com/office/drawing/2014/main" id="{92BF1F19-6602-6FF3-7685-259C7ABD07ED}"/>
              </a:ext>
            </a:extLst>
          </p:cNvPr>
          <p:cNvCxnSpPr>
            <a:stCxn id="7" idx="3"/>
            <a:endCxn id="6" idx="2"/>
          </p:cNvCxnSpPr>
          <p:nvPr/>
        </p:nvCxnSpPr>
        <p:spPr>
          <a:xfrm flipV="1">
            <a:off x="6975215" y="2592808"/>
            <a:ext cx="2054565" cy="228949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E8E61169-D678-A941-7578-05630DF0DAD8}"/>
              </a:ext>
            </a:extLst>
          </p:cNvPr>
          <p:cNvSpPr/>
          <p:nvPr/>
        </p:nvSpPr>
        <p:spPr>
          <a:xfrm>
            <a:off x="10544210" y="1974062"/>
            <a:ext cx="1002748" cy="29098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利用</a:t>
            </a:r>
            <a:r>
              <a:rPr lang="en-US" altLang="zh-CN" b="1" dirty="0">
                <a:solidFill>
                  <a:schemeClr val="tx1"/>
                </a:solidFill>
              </a:rPr>
              <a:t>thread</a:t>
            </a:r>
            <a:r>
              <a:rPr lang="zh-CN" altLang="en-US" b="1" dirty="0">
                <a:solidFill>
                  <a:schemeClr val="tx1"/>
                </a:solidFill>
              </a:rPr>
              <a:t>库的多线程实现功能的并行从而实现实时公式渲染效果</a:t>
            </a:r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E5B8F2F2-5127-E6BA-8E7F-83A8BA88BD81}"/>
              </a:ext>
            </a:extLst>
          </p:cNvPr>
          <p:cNvSpPr/>
          <p:nvPr/>
        </p:nvSpPr>
        <p:spPr>
          <a:xfrm>
            <a:off x="7038735" y="1118670"/>
            <a:ext cx="963762" cy="95137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语法优化</a:t>
            </a:r>
          </a:p>
        </p:txBody>
      </p:sp>
    </p:spTree>
    <p:extLst>
      <p:ext uri="{BB962C8B-B14F-4D97-AF65-F5344CB8AC3E}">
        <p14:creationId xmlns:p14="http://schemas.microsoft.com/office/powerpoint/2010/main" val="411635657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zh-CN" altLang="en-US" dirty="0"/>
              <a:t>基本流程与原理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4274F-2DFE-6A2A-0971-EFF951D84A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52" y="235111"/>
            <a:ext cx="9697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6E4D2E3-73A4-1DCB-A9E7-EEEA04DDC786}"/>
              </a:ext>
            </a:extLst>
          </p:cNvPr>
          <p:cNvCxnSpPr/>
          <p:nvPr/>
        </p:nvCxnSpPr>
        <p:spPr>
          <a:xfrm flipV="1">
            <a:off x="6118940" y="6110289"/>
            <a:ext cx="1554480" cy="12090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B13468A-DEDD-7903-8489-3644F3736F06}"/>
              </a:ext>
            </a:extLst>
          </p:cNvPr>
          <p:cNvCxnSpPr/>
          <p:nvPr/>
        </p:nvCxnSpPr>
        <p:spPr>
          <a:xfrm>
            <a:off x="7673420" y="6110289"/>
            <a:ext cx="0" cy="7975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10D475F-B6DA-FD20-253F-BB1AF14DBBDB}"/>
              </a:ext>
            </a:extLst>
          </p:cNvPr>
          <p:cNvCxnSpPr/>
          <p:nvPr/>
        </p:nvCxnSpPr>
        <p:spPr>
          <a:xfrm>
            <a:off x="7673420" y="6907849"/>
            <a:ext cx="13563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E0858444-7D37-6AD5-4545-E9DE35347325}"/>
              </a:ext>
            </a:extLst>
          </p:cNvPr>
          <p:cNvSpPr txBox="1"/>
          <p:nvPr/>
        </p:nvSpPr>
        <p:spPr>
          <a:xfrm>
            <a:off x="1327150" y="1496109"/>
            <a:ext cx="365051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+mj-ea"/>
              <a:buAutoNum type="circleNumDbPlain"/>
            </a:pP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b="0" i="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yolov8</a:t>
            </a:r>
            <a:r>
              <a:rPr lang="en-US" altLang="zh-CN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0" i="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ultralytics</a:t>
            </a:r>
            <a:r>
              <a:rPr lang="en-US" altLang="zh-CN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-main)</a:t>
            </a: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识别出公式位置；如果不截出纯公式图，</a:t>
            </a:r>
            <a:r>
              <a:rPr lang="en-US" altLang="zh-CN" b="0" i="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Latex-OCR</a:t>
            </a: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会把非公式部分强行识别为公式，输出乱码</a:t>
            </a:r>
            <a:endParaRPr lang="en-US" altLang="zh-CN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使用最轻量化的预训练模型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yolov8n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并在此基础上采用自己标注的公式位置数据集进行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fine-tuning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；公式的特征较为明显，同时为了保证使用的相对流畅，最轻量化的模型已经足够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数据集采自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深度学习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一书，约一百余张图片</a:t>
            </a:r>
            <a:endParaRPr lang="zh-CN" altLang="en-US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40969AD-71FC-C9EE-3375-6721540391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416" y="1292125"/>
            <a:ext cx="4655287" cy="465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641777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zh-CN" altLang="en-US" dirty="0"/>
              <a:t>基本流程与原理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4274F-2DFE-6A2A-0971-EFF951D84A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52" y="235111"/>
            <a:ext cx="9697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6E4D2E3-73A4-1DCB-A9E7-EEEA04DDC786}"/>
              </a:ext>
            </a:extLst>
          </p:cNvPr>
          <p:cNvCxnSpPr/>
          <p:nvPr/>
        </p:nvCxnSpPr>
        <p:spPr>
          <a:xfrm flipV="1">
            <a:off x="6118940" y="6110289"/>
            <a:ext cx="1554480" cy="12090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B13468A-DEDD-7903-8489-3644F3736F06}"/>
              </a:ext>
            </a:extLst>
          </p:cNvPr>
          <p:cNvCxnSpPr/>
          <p:nvPr/>
        </p:nvCxnSpPr>
        <p:spPr>
          <a:xfrm>
            <a:off x="7673420" y="6110289"/>
            <a:ext cx="0" cy="7975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10D475F-B6DA-FD20-253F-BB1AF14DBBDB}"/>
              </a:ext>
            </a:extLst>
          </p:cNvPr>
          <p:cNvCxnSpPr/>
          <p:nvPr/>
        </p:nvCxnSpPr>
        <p:spPr>
          <a:xfrm>
            <a:off x="7673420" y="6907849"/>
            <a:ext cx="13563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4FF5819C-DBE9-634D-27D9-5CEB34741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258" y="1119923"/>
            <a:ext cx="5309191" cy="461815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DF5ECBE-DA47-D5A7-E7E6-DD31084E8EC4}"/>
              </a:ext>
            </a:extLst>
          </p:cNvPr>
          <p:cNvSpPr txBox="1"/>
          <p:nvPr/>
        </p:nvSpPr>
        <p:spPr>
          <a:xfrm>
            <a:off x="7166344" y="1196661"/>
            <a:ext cx="421758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1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YOLOv8</a:t>
            </a:r>
            <a:r>
              <a:rPr lang="zh-CN" altLang="en-US" b="1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的创新</a:t>
            </a:r>
            <a:endParaRPr lang="en-US" altLang="zh-CN" b="1" i="0" dirty="0">
              <a:solidFill>
                <a:srgbClr val="121212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b="1" i="0" dirty="0">
              <a:solidFill>
                <a:srgbClr val="121212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上：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YOLOv8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删除了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的降采样层，同时也将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C3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模块替换为了</a:t>
            </a:r>
            <a:r>
              <a:rPr lang="en-US" altLang="zh-CN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C2f</a:t>
            </a:r>
            <a:r>
              <a:rPr lang="zh-CN" altLang="en-US" b="0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模块；</a:t>
            </a:r>
            <a:endParaRPr lang="en-US" altLang="zh-CN" b="0" i="0" dirty="0">
              <a:solidFill>
                <a:srgbClr val="121212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12121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头部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更换为解耦头，将分类头和检测头分离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损失函数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YOLOv8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VFL Loss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作为分类损失，使用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DFL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Loss+CIOU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Loss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作为分类损失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b="1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样本匹配</a:t>
            </a:r>
            <a:r>
              <a:rPr lang="zh-CN" altLang="en-US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YOLOv8</a:t>
            </a:r>
            <a:r>
              <a:rPr lang="zh-CN" altLang="en-US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抛弃了以往的</a:t>
            </a:r>
            <a:r>
              <a:rPr lang="en-US" altLang="zh-CN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IOU</a:t>
            </a:r>
            <a:r>
              <a:rPr lang="zh-CN" altLang="en-US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匹配或者单边比例的分配方式，而是使用了</a:t>
            </a:r>
            <a:r>
              <a:rPr lang="en-US" altLang="zh-CN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Task-Aligned Assigner</a:t>
            </a:r>
            <a:r>
              <a:rPr lang="zh-CN" altLang="en-US" i="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匹配方式。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8613286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zh-CN" altLang="en-US" dirty="0"/>
              <a:t>基本流程与原理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4274F-2DFE-6A2A-0971-EFF951D84A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52" y="235111"/>
            <a:ext cx="9697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6E4D2E3-73A4-1DCB-A9E7-EEEA04DDC786}"/>
              </a:ext>
            </a:extLst>
          </p:cNvPr>
          <p:cNvCxnSpPr/>
          <p:nvPr/>
        </p:nvCxnSpPr>
        <p:spPr>
          <a:xfrm flipV="1">
            <a:off x="6118940" y="6110289"/>
            <a:ext cx="1554480" cy="12090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B13468A-DEDD-7903-8489-3644F3736F06}"/>
              </a:ext>
            </a:extLst>
          </p:cNvPr>
          <p:cNvCxnSpPr/>
          <p:nvPr/>
        </p:nvCxnSpPr>
        <p:spPr>
          <a:xfrm>
            <a:off x="7673420" y="6110289"/>
            <a:ext cx="0" cy="7975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10D475F-B6DA-FD20-253F-BB1AF14DBBDB}"/>
              </a:ext>
            </a:extLst>
          </p:cNvPr>
          <p:cNvCxnSpPr/>
          <p:nvPr/>
        </p:nvCxnSpPr>
        <p:spPr>
          <a:xfrm>
            <a:off x="7673420" y="6907849"/>
            <a:ext cx="13563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E0858444-7D37-6AD5-4545-E9DE35347325}"/>
              </a:ext>
            </a:extLst>
          </p:cNvPr>
          <p:cNvSpPr txBox="1"/>
          <p:nvPr/>
        </p:nvSpPr>
        <p:spPr>
          <a:xfrm>
            <a:off x="2798749" y="1179839"/>
            <a:ext cx="62310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② 使用开源项目</a:t>
            </a:r>
            <a:r>
              <a:rPr lang="en-US" altLang="zh-CN" i="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Latex-OCR</a:t>
            </a:r>
            <a:r>
              <a:rPr lang="en-US" altLang="zh-CN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(pix2tex)</a:t>
            </a:r>
            <a:r>
              <a:rPr lang="zh-CN" altLang="en-US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识别出公式的</a:t>
            </a:r>
            <a:r>
              <a:rPr lang="en-US" altLang="zh-CN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Latex</a:t>
            </a:r>
            <a:r>
              <a:rPr lang="zh-CN" altLang="en-US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表达式，并使用</a:t>
            </a:r>
            <a:r>
              <a:rPr lang="en-US" altLang="zh-CN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optimize</a:t>
            </a:r>
            <a:r>
              <a:rPr lang="zh-CN" altLang="en-US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文件中的规则进行结果优化；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该模型由带有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ResNet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主干网的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ViT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编码器和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Transformer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解码器组成</a:t>
            </a:r>
          </a:p>
          <a:p>
            <a:pPr algn="l"/>
            <a:endParaRPr lang="zh-CN" altLang="en-US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ABB7C22-6058-16E8-41D3-04B5A3581D1D}"/>
              </a:ext>
            </a:extLst>
          </p:cNvPr>
          <p:cNvSpPr txBox="1"/>
          <p:nvPr/>
        </p:nvSpPr>
        <p:spPr>
          <a:xfrm>
            <a:off x="1627965" y="2715808"/>
            <a:ext cx="484844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模型结构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ResNet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Transformer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的结合有两种方式，一是以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ResNet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作为编码器和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Transformer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作为解码器的结合架构，二是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ResNet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输出的特征图作为输入到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Transformer Encoder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Transformer Decoder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的组合架构；原项目中没有明确说明使用的是哪一种方案，但是基于开源项目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Scene-Text-Recognition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的测试，第一种方案的效果明显优于第二种，因此推测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Latex-OCR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模型是基于方案二</a:t>
            </a:r>
          </a:p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93952BF-8947-C256-12B4-7A48FE955F68}"/>
              </a:ext>
            </a:extLst>
          </p:cNvPr>
          <p:cNvSpPr txBox="1"/>
          <p:nvPr/>
        </p:nvSpPr>
        <p:spPr>
          <a:xfrm>
            <a:off x="8210236" y="2715808"/>
            <a:ext cx="16390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此项目使用了自己标注的、在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wikipedia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arXiv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等网站上的文章中找到的公式以及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im2latex-100k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  <a:endParaRPr lang="en-US" altLang="zh-CN" b="0" i="0" dirty="0">
              <a:solidFill>
                <a:srgbClr val="000000"/>
              </a:solidFill>
              <a:effectLst/>
              <a:latin typeface="Helvetica" panose="020B0604020202020204" pitchFamily="34" charset="0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CBF2ECA-91DF-4105-C523-E24A3893003C}"/>
              </a:ext>
            </a:extLst>
          </p:cNvPr>
          <p:cNvCxnSpPr/>
          <p:nvPr/>
        </p:nvCxnSpPr>
        <p:spPr>
          <a:xfrm>
            <a:off x="7317563" y="2901901"/>
            <a:ext cx="0" cy="279319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9C19879F-2EBA-0488-F989-41A1A312FF1C}"/>
              </a:ext>
            </a:extLst>
          </p:cNvPr>
          <p:cNvCxnSpPr/>
          <p:nvPr/>
        </p:nvCxnSpPr>
        <p:spPr>
          <a:xfrm>
            <a:off x="7317563" y="2980057"/>
            <a:ext cx="0" cy="279319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941955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zh-CN" altLang="en-US" dirty="0"/>
              <a:t>基本流程与原理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4274F-2DFE-6A2A-0971-EFF951D84A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52" y="235111"/>
            <a:ext cx="9697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6E4D2E3-73A4-1DCB-A9E7-EEEA04DDC786}"/>
              </a:ext>
            </a:extLst>
          </p:cNvPr>
          <p:cNvCxnSpPr/>
          <p:nvPr/>
        </p:nvCxnSpPr>
        <p:spPr>
          <a:xfrm flipV="1">
            <a:off x="6118940" y="6110289"/>
            <a:ext cx="1554480" cy="12090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B13468A-DEDD-7903-8489-3644F3736F06}"/>
              </a:ext>
            </a:extLst>
          </p:cNvPr>
          <p:cNvCxnSpPr/>
          <p:nvPr/>
        </p:nvCxnSpPr>
        <p:spPr>
          <a:xfrm>
            <a:off x="7673420" y="6110289"/>
            <a:ext cx="0" cy="7975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10D475F-B6DA-FD20-253F-BB1AF14DBBDB}"/>
              </a:ext>
            </a:extLst>
          </p:cNvPr>
          <p:cNvCxnSpPr/>
          <p:nvPr/>
        </p:nvCxnSpPr>
        <p:spPr>
          <a:xfrm>
            <a:off x="7673420" y="6907849"/>
            <a:ext cx="13563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E0858444-7D37-6AD5-4545-E9DE35347325}"/>
              </a:ext>
            </a:extLst>
          </p:cNvPr>
          <p:cNvSpPr txBox="1"/>
          <p:nvPr/>
        </p:nvSpPr>
        <p:spPr>
          <a:xfrm>
            <a:off x="3573368" y="1275650"/>
            <a:ext cx="623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③ </a:t>
            </a: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matplotlib</a:t>
            </a: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库进行公式渲染作为预览</a:t>
            </a:r>
          </a:p>
          <a:p>
            <a:pPr algn="l"/>
            <a:endParaRPr lang="zh-CN" altLang="en-US" b="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6D128B1-102A-BC8A-9C04-38CD52148F48}"/>
              </a:ext>
            </a:extLst>
          </p:cNvPr>
          <p:cNvSpPr txBox="1"/>
          <p:nvPr/>
        </p:nvSpPr>
        <p:spPr>
          <a:xfrm>
            <a:off x="2144698" y="1881726"/>
            <a:ext cx="76597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方案一：基于LaTeX环境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该方案需要安装LaTeX环境。优点是支持所有的LaTeX文档的渲染，缺点是环境过于臃肿，不便部署。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方案二：基于KaTeX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KaTeX 是一个快速，易于使用的JavaScript库，用于在Web上进行TeX数学渲染。优点是支持大部分LaTeX语法，缺点是需要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额外调用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服务，集成性较差同时基于此方案的实现很少，没有参考资料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方案三：基于Matplotlib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Matplotlib 实现了一个轻量级的 TeX 表达式解析器和布局引擎，Mathtext 是该引擎支持的 Tex 标记的子集，使用此模块的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math_to_image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函数可以实现简单的渲染，优点是便捷且易于集成，缺点是不支持很多较为高级的语法与标签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0809EE8-C6E6-DF26-D9DE-8D198A6A542E}"/>
              </a:ext>
            </a:extLst>
          </p:cNvPr>
          <p:cNvSpPr/>
          <p:nvPr/>
        </p:nvSpPr>
        <p:spPr>
          <a:xfrm>
            <a:off x="3378201" y="5493401"/>
            <a:ext cx="5435597" cy="482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基于轻量化且便于操作的原则，本项目选择方案三</a:t>
            </a:r>
          </a:p>
        </p:txBody>
      </p:sp>
    </p:spTree>
    <p:extLst>
      <p:ext uri="{BB962C8B-B14F-4D97-AF65-F5344CB8AC3E}">
        <p14:creationId xmlns:p14="http://schemas.microsoft.com/office/powerpoint/2010/main" val="1949186159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zh-CN" altLang="en-US" dirty="0"/>
              <a:t>基本流程与原理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A4274F-2DFE-6A2A-0971-EFF951D84A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52" y="235111"/>
            <a:ext cx="96979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6E4D2E3-73A4-1DCB-A9E7-EEEA04DDC786}"/>
              </a:ext>
            </a:extLst>
          </p:cNvPr>
          <p:cNvCxnSpPr/>
          <p:nvPr/>
        </p:nvCxnSpPr>
        <p:spPr>
          <a:xfrm flipV="1">
            <a:off x="6118940" y="6110289"/>
            <a:ext cx="1554480" cy="120904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B13468A-DEDD-7903-8489-3644F3736F06}"/>
              </a:ext>
            </a:extLst>
          </p:cNvPr>
          <p:cNvCxnSpPr/>
          <p:nvPr/>
        </p:nvCxnSpPr>
        <p:spPr>
          <a:xfrm>
            <a:off x="7673420" y="6110289"/>
            <a:ext cx="0" cy="79756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10D475F-B6DA-FD20-253F-BB1AF14DBBDB}"/>
              </a:ext>
            </a:extLst>
          </p:cNvPr>
          <p:cNvCxnSpPr/>
          <p:nvPr/>
        </p:nvCxnSpPr>
        <p:spPr>
          <a:xfrm>
            <a:off x="7673420" y="6907849"/>
            <a:ext cx="13563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E0858444-7D37-6AD5-4545-E9DE35347325}"/>
              </a:ext>
            </a:extLst>
          </p:cNvPr>
          <p:cNvSpPr txBox="1"/>
          <p:nvPr/>
        </p:nvSpPr>
        <p:spPr>
          <a:xfrm>
            <a:off x="3573368" y="1275650"/>
            <a:ext cx="6231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④</a:t>
            </a:r>
            <a:r>
              <a:rPr lang="zh-CN" altLang="en-US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b="0" i="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Tkinter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r>
              <a:rPr lang="en-US" altLang="zh-CN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b="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界面与组件逻辑联系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6D128B1-102A-BC8A-9C04-38CD52148F48}"/>
              </a:ext>
            </a:extLst>
          </p:cNvPr>
          <p:cNvSpPr txBox="1"/>
          <p:nvPr/>
        </p:nvSpPr>
        <p:spPr>
          <a:xfrm>
            <a:off x="1327150" y="2005650"/>
            <a:ext cx="44585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相比于需要额外配置的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QT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，本设计选择了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自带的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库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Tkinter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，其优点是更轻量化，部署时无需额外配置，缺点是没有可视化设计界面，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设计全靠手动设计代码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针对前面环节可能出现的错误，本程序设计了实时渲染的功能，便于修改生成的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Latex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公式代码并实时查看效果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本设计将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Latex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公式实时渲染、语法检查与状态指示拆分到三个不同的线程中，并通过全局变量互相交互信息来优化操作体验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AF6F21F-CBB7-0865-E8B0-A924A9ECA2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9391" y="2005650"/>
            <a:ext cx="4771315" cy="326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0917"/>
      </p:ext>
    </p:extLst>
  </p:cSld>
  <p:clrMapOvr>
    <a:masterClrMapping/>
  </p:clrMapOvr>
  <p:transition spd="med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1404</TotalTime>
  <Words>806</Words>
  <Application>Microsoft Office PowerPoint</Application>
  <PresentationFormat>宽屏</PresentationFormat>
  <Paragraphs>75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等线</vt:lpstr>
      <vt:lpstr>等线 Light</vt:lpstr>
      <vt:lpstr>微软雅黑</vt:lpstr>
      <vt:lpstr>微软雅黑 Light</vt:lpstr>
      <vt:lpstr>Arial</vt:lpstr>
      <vt:lpstr>Century Gothic</vt:lpstr>
      <vt:lpstr>Helvetica</vt:lpstr>
      <vt:lpstr>Office 主题​​</vt:lpstr>
      <vt:lpstr>  Latex-OCR公式提取器  </vt:lpstr>
      <vt:lpstr>PowerPoint 演示文稿</vt:lpstr>
      <vt:lpstr>使用场景</vt:lpstr>
      <vt:lpstr>基本流程与原理</vt:lpstr>
      <vt:lpstr>基本流程与原理</vt:lpstr>
      <vt:lpstr>基本流程与原理</vt:lpstr>
      <vt:lpstr>基本流程与原理</vt:lpstr>
      <vt:lpstr>基本流程与原理</vt:lpstr>
      <vt:lpstr>基本流程与原理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原方案分析</dc:title>
  <dc:creator>runjiao bao</dc:creator>
  <cp:lastModifiedBy>runjiao bao</cp:lastModifiedBy>
  <cp:revision>33</cp:revision>
  <dcterms:created xsi:type="dcterms:W3CDTF">2023-07-17T15:41:52Z</dcterms:created>
  <dcterms:modified xsi:type="dcterms:W3CDTF">2023-10-30T10:31:36Z</dcterms:modified>
</cp:coreProperties>
</file>

<file path=docProps/thumbnail.jpeg>
</file>